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23" r:id="rId1"/>
  </p:sldMasterIdLst>
  <p:notesMasterIdLst>
    <p:notesMasterId r:id="rId12"/>
  </p:notesMasterIdLst>
  <p:sldIdLst>
    <p:sldId id="261" r:id="rId2"/>
    <p:sldId id="698" r:id="rId3"/>
    <p:sldId id="528" r:id="rId4"/>
    <p:sldId id="2141411659" r:id="rId5"/>
    <p:sldId id="535" r:id="rId6"/>
    <p:sldId id="2141411663" r:id="rId7"/>
    <p:sldId id="2141411662" r:id="rId8"/>
    <p:sldId id="2141411661" r:id="rId9"/>
    <p:sldId id="2141411660" r:id="rId10"/>
    <p:sldId id="307" r:id="rId1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66FF"/>
    <a:srgbClr val="0033CC"/>
    <a:srgbClr val="F6B90E"/>
    <a:srgbClr val="333333"/>
    <a:srgbClr val="006600"/>
    <a:srgbClr val="0099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85" autoAdjust="0"/>
    <p:restoredTop sz="99635" autoAdjust="0"/>
  </p:normalViewPr>
  <p:slideViewPr>
    <p:cSldViewPr>
      <p:cViewPr varScale="1">
        <p:scale>
          <a:sx n="90" d="100"/>
          <a:sy n="90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149166986622112E-2"/>
          <c:y val="9.0396248074146868E-2"/>
          <c:w val="0.84016776957186201"/>
          <c:h val="0.594094518687024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федеральный бюджет, млн руб.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2852797916148872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94A-4C88-B0B4-05EAC2E7EFA6}"/>
                </c:ext>
              </c:extLst>
            </c:dLbl>
            <c:dLbl>
              <c:idx val="1"/>
              <c:layout>
                <c:manualLayout>
                  <c:x val="7.3589749380783371E-4"/>
                  <c:y val="3.74225799046581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94A-4C88-B0B4-05EAC2E7EFA6}"/>
                </c:ext>
              </c:extLst>
            </c:dLbl>
            <c:dLbl>
              <c:idx val="2"/>
              <c:layout>
                <c:manualLayout>
                  <c:x val="5.4204214377667867E-4"/>
                  <c:y val="2.936151324185692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94A-4C88-B0B4-05EAC2E7EF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rgbClr val="333333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</c:numCache>
            </c:numRef>
          </c:cat>
          <c:val>
            <c:numRef>
              <c:f>Лист1!$B$2:$B$4</c:f>
              <c:numCache>
                <c:formatCode>_-* #\ ##0.0_-;\-* #\ ##0.0_-;_-* "-"??_-;_-@_-</c:formatCode>
                <c:ptCount val="3"/>
                <c:pt idx="0" formatCode="0.0">
                  <c:v>5825.6329999999998</c:v>
                </c:pt>
                <c:pt idx="1">
                  <c:v>10602.8797</c:v>
                </c:pt>
                <c:pt idx="2">
                  <c:v>12858.695599999999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94A-4C88-B0B4-05EAC2E7EFA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ОН (план), тыс. ед.</c:v>
                </c:pt>
              </c:strCache>
            </c:strRef>
          </c:tx>
          <c:spPr>
            <a:solidFill>
              <a:schemeClr val="accent4">
                <a:alpha val="48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7211720155686549E-3"/>
                  <c:y val="-4.182836662384477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94A-4C88-B0B4-05EAC2E7EFA6}"/>
                </c:ext>
              </c:extLst>
            </c:dLbl>
            <c:dLbl>
              <c:idx val="1"/>
              <c:layout>
                <c:manualLayout>
                  <c:x val="-7.3269793948710501E-4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94A-4C88-B0B4-05EAC2E7EFA6}"/>
                </c:ext>
              </c:extLst>
            </c:dLbl>
            <c:dLbl>
              <c:idx val="2"/>
              <c:layout>
                <c:manualLayout>
                  <c:x val="3.1289759167664175E-3"/>
                  <c:y val="7.6867307649609124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94A-4C88-B0B4-05EAC2E7EFA6}"/>
                </c:ext>
              </c:extLst>
            </c:dLbl>
            <c:dLbl>
              <c:idx val="3"/>
              <c:layout>
                <c:manualLayout>
                  <c:x val="3.0893177716045477E-2"/>
                  <c:y val="-3.8920892213952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94A-4C88-B0B4-05EAC2E7EF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rgbClr val="333333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4000</c:v>
                </c:pt>
                <c:pt idx="1">
                  <c:v>7520</c:v>
                </c:pt>
                <c:pt idx="2">
                  <c:v>9004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94A-4C88-B0B4-05EAC2E7EFA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73689551"/>
        <c:axId val="973684975"/>
      </c:barChart>
      <c:catAx>
        <c:axId val="973689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3684975"/>
        <c:crosses val="autoZero"/>
        <c:auto val="1"/>
        <c:lblAlgn val="ctr"/>
        <c:lblOffset val="100"/>
        <c:noMultiLvlLbl val="0"/>
      </c:catAx>
      <c:valAx>
        <c:axId val="973684975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973689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120161326742232"/>
          <c:y val="0.74961367249090438"/>
          <c:w val="0.76263724513453857"/>
          <c:h val="7.5074899291716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lnSpc>
              <a:spcPts val="1200"/>
            </a:lnSpc>
            <a:defRPr sz="1000" b="0" i="0" u="none" strike="noStrike" kern="1200" baseline="0">
              <a:solidFill>
                <a:srgbClr val="5F5F5F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 rot="-5400000" vert="horz"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149166986622112E-2"/>
          <c:y val="0.15618086856181107"/>
          <c:w val="0.84016776957186201"/>
          <c:h val="0.528310021229527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федеральный и региональный бюджет, млн руб.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6.3757043694698196E-3"/>
                  <c:y val="1.648057625735542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rgbClr val="33333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338487237504282"/>
                      <c:h val="9.701790484326486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795-4F52-9FD4-423F5668B581}"/>
                </c:ext>
              </c:extLst>
            </c:dLbl>
            <c:dLbl>
              <c:idx val="1"/>
              <c:layout>
                <c:manualLayout>
                  <c:x val="7.3589749380783371E-4"/>
                  <c:y val="3.74225799046581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795-4F52-9FD4-423F5668B581}"/>
                </c:ext>
              </c:extLst>
            </c:dLbl>
            <c:dLbl>
              <c:idx val="2"/>
              <c:layout>
                <c:manualLayout>
                  <c:x val="5.4204214377667867E-4"/>
                  <c:y val="2.936151324185692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795-4F52-9FD4-423F5668B5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rgbClr val="333333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2017-2024*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4902.6000000000004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795-4F52-9FD4-423F5668B58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ОН (план), тыс. ед.</c:v>
                </c:pt>
              </c:strCache>
            </c:strRef>
          </c:tx>
          <c:spPr>
            <a:solidFill>
              <a:schemeClr val="accent4">
                <a:alpha val="48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7212530870299931E-3"/>
                  <c:y val="-4.18295007554651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795-4F52-9FD4-423F5668B581}"/>
                </c:ext>
              </c:extLst>
            </c:dLbl>
            <c:dLbl>
              <c:idx val="1"/>
              <c:layout>
                <c:manualLayout>
                  <c:x val="-7.3269793948710501E-4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795-4F52-9FD4-423F5668B581}"/>
                </c:ext>
              </c:extLst>
            </c:dLbl>
            <c:dLbl>
              <c:idx val="2"/>
              <c:layout>
                <c:manualLayout>
                  <c:x val="3.1289759167664175E-3"/>
                  <c:y val="7.6867307649609124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795-4F52-9FD4-423F5668B581}"/>
                </c:ext>
              </c:extLst>
            </c:dLbl>
            <c:dLbl>
              <c:idx val="3"/>
              <c:layout>
                <c:manualLayout>
                  <c:x val="3.0893177716045477E-2"/>
                  <c:y val="-3.8920892213952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795-4F52-9FD4-423F5668B5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rgbClr val="333333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2017-2024*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4489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795-4F52-9FD4-423F5668B58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73689551"/>
        <c:axId val="973684975"/>
      </c:barChart>
      <c:catAx>
        <c:axId val="973689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3684975"/>
        <c:crosses val="autoZero"/>
        <c:auto val="1"/>
        <c:lblAlgn val="ctr"/>
        <c:lblOffset val="100"/>
        <c:noMultiLvlLbl val="0"/>
      </c:catAx>
      <c:valAx>
        <c:axId val="97368497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73689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2466768416998631E-3"/>
          <c:y val="0.8030660245336011"/>
          <c:w val="0.99375332315830012"/>
          <c:h val="0.196933975466399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lnSpc>
              <a:spcPts val="1200"/>
            </a:lnSpc>
            <a:defRPr sz="1000" b="0" i="0" u="none" strike="noStrike" kern="1200" baseline="0">
              <a:solidFill>
                <a:srgbClr val="5F5F5F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 rot="-5400000" vert="horz"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BEE5A-A8BF-447D-BDBE-C646D527CF9B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4DB730-8327-4F72-BF34-E54F38371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401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9C971FF-EF28-4195-A575-329446EFAA55}" type="slidenum">
              <a:rPr lang="ru-RU" smtClean="0"/>
              <a:pPr rtl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6098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9C971FF-EF28-4195-A575-329446EFAA55}" type="slidenum">
              <a:rPr lang="ru-RU" smtClean="0"/>
              <a:pPr rtl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6217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9C971FF-EF28-4195-A575-329446EFAA55}" type="slidenum">
              <a:rPr lang="ru-RU" smtClean="0"/>
              <a:pPr rtl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5695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9C971FF-EF28-4195-A575-329446EFAA55}" type="slidenum">
              <a:rPr lang="ru-RU" smtClean="0"/>
              <a:pPr rtl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9825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9C971FF-EF28-4195-A575-329446EFAA55}" type="slidenum">
              <a:rPr lang="ru-RU" smtClean="0"/>
              <a:pPr rtl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54482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9C971FF-EF28-4195-A575-329446EFAA55}" type="slidenum">
              <a:rPr lang="ru-RU" smtClean="0"/>
              <a:pPr rtl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6901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D524FF-6D57-48FF-8F58-9D0B308AD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3AE2C3-9C5F-414F-BA1D-5E1D97D3E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A2DB7F-F762-4DCD-B623-1709F5CEB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54969-0559-4010-A605-193622AFEA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2883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0327E0-A06B-4480-865E-1CE827F76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309242-57C5-4E66-8D94-6D959FD4F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96C8FE-8846-441D-98AD-DB61F5C0E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6520E-FF94-48CD-95A6-FA973A7402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9305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087CE0-B410-448C-A734-525A5FE34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95654F-D362-4726-9642-88D83CECD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D372FB-B0D1-4A83-964A-0A4AEC65B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3B562-E76B-4F94-9933-7A2D371DA7D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28138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B46DE59E-E569-4F2B-A446-DDECD0B3FE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13000" contrast="15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5689"/>
          <a:stretch/>
        </p:blipFill>
        <p:spPr>
          <a:xfrm>
            <a:off x="-1" y="6089270"/>
            <a:ext cx="9144001" cy="768731"/>
          </a:xfrm>
          <a:prstGeom prst="rect">
            <a:avLst/>
          </a:prstGeom>
        </p:spPr>
      </p:pic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C1BAB3E4-8CDB-4F6A-B3E4-6E0AAEA08B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492873"/>
            <a:ext cx="2057400" cy="365125"/>
          </a:xfrm>
          <a:effectLst/>
        </p:spPr>
        <p:txBody>
          <a:bodyPr/>
          <a:lstStyle>
            <a:lvl1pPr>
              <a:defRPr sz="1050" b="1">
                <a:solidFill>
                  <a:srgbClr val="262626"/>
                </a:solidFill>
                <a:effectLst/>
              </a:defRPr>
            </a:lvl1pPr>
          </a:lstStyle>
          <a:p>
            <a:fld id="{2AEBC476-9252-C343-9FCE-489A77E2EA6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E651BF2-C6BE-42E0-B646-8F3DC2D7D273}"/>
              </a:ext>
            </a:extLst>
          </p:cNvPr>
          <p:cNvSpPr/>
          <p:nvPr/>
        </p:nvSpPr>
        <p:spPr>
          <a:xfrm>
            <a:off x="0" y="3"/>
            <a:ext cx="9144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38100" dir="5400000" algn="t" rotWithShape="0">
              <a:schemeClr val="tx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25"/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74242212-74B6-428E-A4FD-D6259025E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19" y="6"/>
            <a:ext cx="7900988" cy="838199"/>
          </a:xfrm>
        </p:spPr>
        <p:txBody>
          <a:bodyPr anchor="ctr">
            <a:normAutofit/>
          </a:bodyPr>
          <a:lstStyle>
            <a:lvl1pPr>
              <a:tabLst>
                <a:tab pos="607219" algn="l"/>
              </a:tabLst>
              <a:defRPr sz="1800" b="1">
                <a:solidFill>
                  <a:schemeClr val="tx2"/>
                </a:solidFill>
              </a:defRPr>
            </a:lvl1pPr>
          </a:lstStyle>
          <a:p>
            <a:pPr>
              <a:tabLst>
                <a:tab pos="809625" algn="l"/>
              </a:tabLst>
            </a:pPr>
            <a:r>
              <a:rPr lang="en-US"/>
              <a:t>Click to edit Master title style</a:t>
            </a:r>
            <a:endParaRPr lang="ru-RU" dirty="0"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163839C3-CA6F-5CAF-EE73-3A29718315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390"/>
          <a:stretch/>
        </p:blipFill>
        <p:spPr>
          <a:xfrm>
            <a:off x="131544" y="143260"/>
            <a:ext cx="458435" cy="55168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F934174-04ED-DD40-6C12-A9ABA3B0E93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46" b="88978"/>
          <a:stretch/>
        </p:blipFill>
        <p:spPr>
          <a:xfrm>
            <a:off x="1" y="6219829"/>
            <a:ext cx="5258288" cy="65517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4C4F42-3DD4-50FF-2B51-33B21ED455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93" b="82953"/>
          <a:stretch/>
        </p:blipFill>
        <p:spPr>
          <a:xfrm>
            <a:off x="3306396" y="5844689"/>
            <a:ext cx="5837604" cy="101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74740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4" pos="7242">
          <p15:clr>
            <a:srgbClr val="FBAE40"/>
          </p15:clr>
        </p15:guide>
        <p15:guide id="5" pos="597">
          <p15:clr>
            <a:srgbClr val="FBAE40"/>
          </p15:clr>
        </p15:guide>
        <p15:guide id="6" pos="27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D38-008D-49C9-820B-CB49B622A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A0E607-33ED-4967-904F-F33EA1ED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07987C-7A37-48F0-A18F-3CF4669B7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A92B2-C575-4B2B-9785-FD4D367FAA7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8535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751FEA-22DF-4540-8087-4A6FFDBA9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A5DE52-1D16-4FD4-A3DB-9910D5BCF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9BDB10-04E7-4160-A110-7BC450944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9FDD1-9E2C-4E12-848C-5D4DC584BBC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0593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495FEA3F-72E9-4561-A387-F7525490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E3BCF974-78F9-42F3-A1D3-96E97ABAA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4BD80F44-9253-48B6-B0F6-BB5D067D3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7DA16-7B59-4CE8-9931-73969D56E3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2193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209F7598-2EAE-4A37-BF18-8834F79B4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47FD8B1D-781B-48E5-937D-05FE6F3CE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CF07EEBE-CA93-4615-9D3F-26EEB0DCC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66BDB-2F5F-4B42-BA71-5576F107DAE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205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739FCC54-BC82-421D-9928-4FD2D9818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DE53484C-FA69-48D4-B9D4-5F816BE2C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043514E1-96DA-4B7E-AC0C-ECCCA660C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B42BD-B111-47E8-9FAC-CE82AAC965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212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42303BC1-9E97-4B6B-BD4A-68606BA7E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914B3B72-FBF2-4C50-8BAA-FA4791EA2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DCD21B82-A897-4C2E-84F0-D8EC04582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3DF90-CD6B-46BB-ABED-279AB894314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6279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B795DE2D-1DF8-48BD-9C74-CFE22AC40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2E69A834-D18A-4D28-801D-5C17A6837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3960D5E3-26C4-4176-9DAE-E36EE9DBE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3C242-D486-43A7-BD36-F1FA8FDE5D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1284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582C3957-3C18-42F2-B2C5-8FC086E8A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93D8463D-52FE-4AD2-9BC9-E353A053B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476275CF-D6F6-4C54-A158-2F498B7BC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F95FF-8CD6-4A21-9B10-D1CAD5C51E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9457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B651C08A-339A-4070-852E-F396B49D6D9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998675DC-DF88-4968-9C45-BA75810E5A3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3431EC-DFD7-4403-A6D5-D74F338F3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6B02D5-894B-447F-BDC6-258A9DD07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0D37C7-1C4C-487C-953D-2DD75D0EA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F337A20-A176-42B9-83FE-D07210C3AD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24" r:id="rId1"/>
    <p:sldLayoutId id="2147484425" r:id="rId2"/>
    <p:sldLayoutId id="2147484426" r:id="rId3"/>
    <p:sldLayoutId id="2147484427" r:id="rId4"/>
    <p:sldLayoutId id="2147484428" r:id="rId5"/>
    <p:sldLayoutId id="2147484429" r:id="rId6"/>
    <p:sldLayoutId id="2147484430" r:id="rId7"/>
    <p:sldLayoutId id="2147484431" r:id="rId8"/>
    <p:sldLayoutId id="2147484432" r:id="rId9"/>
    <p:sldLayoutId id="2147484433" r:id="rId10"/>
    <p:sldLayoutId id="2147484434" r:id="rId11"/>
    <p:sldLayoutId id="2147484435" r:id="rId12"/>
  </p:sldLayoutIdLst>
  <p:transition spd="slow">
    <p:blinds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emf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>
            <a:extLst>
              <a:ext uri="{FF2B5EF4-FFF2-40B4-BE49-F238E27FC236}">
                <a16:creationId xmlns:a16="http://schemas.microsoft.com/office/drawing/2014/main" id="{29019075-3985-429D-890D-8B3F656AAF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5288" y="764704"/>
            <a:ext cx="7777112" cy="1512168"/>
          </a:xfrm>
        </p:spPr>
        <p:txBody>
          <a:bodyPr/>
          <a:lstStyle/>
          <a:p>
            <a:pPr algn="r" eaLnBrk="1" hangingPunct="1">
              <a:defRPr/>
            </a:pP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</a:rPr>
              <a:t>Ошибки в ККР: тренды и риски текущего года</a:t>
            </a:r>
            <a:br>
              <a:rPr lang="en-US" altLang="ru-RU" sz="2400" b="1" dirty="0">
                <a:solidFill>
                  <a:schemeClr val="tx2">
                    <a:lumMod val="50000"/>
                  </a:schemeClr>
                </a:solidFill>
              </a:rPr>
            </a:br>
            <a:br>
              <a:rPr lang="en-US" altLang="ru-RU" sz="2400" b="1" dirty="0">
                <a:solidFill>
                  <a:srgbClr val="006600"/>
                </a:solidFill>
              </a:rPr>
            </a:br>
            <a:r>
              <a:rPr lang="ru-RU" altLang="ru-RU" sz="1800" b="1" dirty="0">
                <a:solidFill>
                  <a:srgbClr val="333333"/>
                </a:solidFill>
              </a:rPr>
              <a:t>Крылов Денис Анатольевич – </a:t>
            </a:r>
            <a:br>
              <a:rPr lang="ru-RU" altLang="ru-RU" sz="1800" b="1" dirty="0">
                <a:solidFill>
                  <a:srgbClr val="333333"/>
                </a:solidFill>
              </a:rPr>
            </a:br>
            <a:r>
              <a:rPr lang="ru-RU" altLang="ru-RU" sz="1800" b="1" dirty="0">
                <a:solidFill>
                  <a:srgbClr val="333333"/>
                </a:solidFill>
              </a:rPr>
              <a:t>директор СРО Ассоциация «ОКИС»</a:t>
            </a:r>
            <a:br>
              <a:rPr lang="ru-RU" altLang="ru-RU" sz="2000" b="1" dirty="0">
                <a:solidFill>
                  <a:srgbClr val="333333"/>
                </a:solidFill>
              </a:rPr>
            </a:br>
            <a:endParaRPr lang="ru-RU" altLang="ru-RU" sz="2800" b="1" dirty="0">
              <a:solidFill>
                <a:srgbClr val="333333"/>
              </a:solidFill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6685FE8-D888-4486-BD30-037ED7B580F3}"/>
              </a:ext>
            </a:extLst>
          </p:cNvPr>
          <p:cNvCxnSpPr/>
          <p:nvPr/>
        </p:nvCxnSpPr>
        <p:spPr bwMode="auto">
          <a:xfrm flipV="1">
            <a:off x="395288" y="6215063"/>
            <a:ext cx="8320087" cy="127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7">
            <a:extLst>
              <a:ext uri="{FF2B5EF4-FFF2-40B4-BE49-F238E27FC236}">
                <a16:creationId xmlns:a16="http://schemas.microsoft.com/office/drawing/2014/main" id="{2C98C47E-3042-4457-99BE-117BA59B73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96552" y="6359449"/>
            <a:ext cx="7416801" cy="51435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ru-RU" sz="1000" dirty="0">
                <a:solidFill>
                  <a:prstClr val="black"/>
                </a:solidFill>
              </a:rPr>
              <a:t>Саморегулируемая организация Ассоциация </a:t>
            </a:r>
            <a:r>
              <a:rPr lang="en-US" sz="1000" dirty="0">
                <a:solidFill>
                  <a:prstClr val="black"/>
                </a:solidFill>
              </a:rPr>
              <a:t>“</a:t>
            </a:r>
            <a:r>
              <a:rPr lang="ru-RU" sz="1000" dirty="0">
                <a:solidFill>
                  <a:prstClr val="black"/>
                </a:solidFill>
              </a:rPr>
              <a:t>Объединение кадастровых инженеров</a:t>
            </a:r>
            <a:r>
              <a:rPr lang="en-US" sz="1000" dirty="0">
                <a:solidFill>
                  <a:prstClr val="black"/>
                </a:solidFill>
              </a:rPr>
              <a:t>”</a:t>
            </a:r>
            <a:endParaRPr lang="ru-RU" sz="1000" dirty="0">
              <a:solidFill>
                <a:prstClr val="black"/>
              </a:solidFill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3C6382BC-25D2-4FCE-ACB9-3F216786571A}"/>
              </a:ext>
            </a:extLst>
          </p:cNvPr>
          <p:cNvSpPr/>
          <p:nvPr/>
        </p:nvSpPr>
        <p:spPr>
          <a:xfrm>
            <a:off x="285750" y="354013"/>
            <a:ext cx="8429625" cy="1922859"/>
          </a:xfrm>
          <a:prstGeom prst="roundRect">
            <a:avLst>
              <a:gd name="adj" fmla="val 4000"/>
            </a:avLst>
          </a:prstGeom>
          <a:noFill/>
          <a:ln w="38100" cmpd="thickThin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dirty="0"/>
          </a:p>
        </p:txBody>
      </p:sp>
      <p:pic>
        <p:nvPicPr>
          <p:cNvPr id="2054" name="Рисунок 3">
            <a:extLst>
              <a:ext uri="{FF2B5EF4-FFF2-40B4-BE49-F238E27FC236}">
                <a16:creationId xmlns:a16="http://schemas.microsoft.com/office/drawing/2014/main" id="{51470A27-5253-4747-BBAB-4A83FB4978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6283324"/>
            <a:ext cx="57467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Рисунок 1">
            <a:extLst>
              <a:ext uri="{FF2B5EF4-FFF2-40B4-BE49-F238E27FC236}">
                <a16:creationId xmlns:a16="http://schemas.microsoft.com/office/drawing/2014/main" id="{BC4FAD8E-FDF3-42A3-8FA4-8B14EF5234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286497"/>
            <a:ext cx="127317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TextBox 1">
            <a:extLst>
              <a:ext uri="{FF2B5EF4-FFF2-40B4-BE49-F238E27FC236}">
                <a16:creationId xmlns:a16="http://schemas.microsoft.com/office/drawing/2014/main" id="{D1ACFE3A-6B23-41A9-880C-232015D1A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615545"/>
            <a:ext cx="22701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</a:rPr>
              <a:t>12 ноября 2025.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1800" b="1" dirty="0">
              <a:latin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FFED65-8280-4954-9B4E-C732AA42C4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58" y="2371344"/>
            <a:ext cx="6746208" cy="3777876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2456BFF9-3F01-44B5-87C5-0199C60CAE73}"/>
              </a:ext>
            </a:extLst>
          </p:cNvPr>
          <p:cNvCxnSpPr/>
          <p:nvPr/>
        </p:nvCxnSpPr>
        <p:spPr bwMode="auto">
          <a:xfrm flipV="1">
            <a:off x="395288" y="6215063"/>
            <a:ext cx="8320087" cy="127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83EF6F67-62B5-4D39-AE29-9F0D1184A94D}"/>
              </a:ext>
            </a:extLst>
          </p:cNvPr>
          <p:cNvSpPr/>
          <p:nvPr/>
        </p:nvSpPr>
        <p:spPr>
          <a:xfrm>
            <a:off x="271463" y="260350"/>
            <a:ext cx="8443912" cy="5761038"/>
          </a:xfrm>
          <a:prstGeom prst="roundRect">
            <a:avLst>
              <a:gd name="adj" fmla="val 4000"/>
            </a:avLst>
          </a:prstGeom>
          <a:noFill/>
          <a:ln w="38100" cmpd="thickThin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dirty="0"/>
          </a:p>
        </p:txBody>
      </p:sp>
      <p:sp>
        <p:nvSpPr>
          <p:cNvPr id="19462" name="Заголовок 1">
            <a:extLst>
              <a:ext uri="{FF2B5EF4-FFF2-40B4-BE49-F238E27FC236}">
                <a16:creationId xmlns:a16="http://schemas.microsoft.com/office/drawing/2014/main" id="{0EB16DF4-A46D-4F85-BA9E-29A6341B13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5288" y="4292600"/>
            <a:ext cx="8137525" cy="1608138"/>
          </a:xfrm>
        </p:spPr>
        <p:txBody>
          <a:bodyPr/>
          <a:lstStyle/>
          <a:p>
            <a:pPr algn="r" eaLnBrk="1" hangingPunct="1"/>
            <a:br>
              <a:rPr lang="en-US" altLang="ru-RU" sz="2400" b="1" dirty="0">
                <a:solidFill>
                  <a:srgbClr val="006600"/>
                </a:solidFill>
              </a:rPr>
            </a:br>
            <a:br>
              <a:rPr lang="ru-RU" altLang="ru-RU" sz="2400" b="1" dirty="0">
                <a:solidFill>
                  <a:srgbClr val="006600"/>
                </a:solidFill>
              </a:rPr>
            </a:br>
            <a:r>
              <a:rPr lang="ru-RU" altLang="ru-RU" sz="2400" b="1" dirty="0">
                <a:solidFill>
                  <a:srgbClr val="006600"/>
                </a:solidFill>
              </a:rPr>
              <a:t>Крылов Денис Анатольевич – </a:t>
            </a:r>
            <a:br>
              <a:rPr lang="ru-RU" altLang="ru-RU" sz="2400" b="1" dirty="0">
                <a:solidFill>
                  <a:srgbClr val="006600"/>
                </a:solidFill>
              </a:rPr>
            </a:br>
            <a:r>
              <a:rPr lang="ru-RU" altLang="ru-RU" sz="2400" b="1" dirty="0">
                <a:solidFill>
                  <a:srgbClr val="006600"/>
                </a:solidFill>
              </a:rPr>
              <a:t>директор СРО Ассоциация «ОКИС»</a:t>
            </a:r>
            <a:br>
              <a:rPr lang="ru-RU" altLang="ru-RU" sz="2400" b="1" dirty="0">
                <a:solidFill>
                  <a:srgbClr val="006600"/>
                </a:solidFill>
              </a:rPr>
            </a:br>
            <a:r>
              <a:rPr lang="ru-RU" altLang="ru-RU" sz="3200" b="1" u="sng" dirty="0">
                <a:solidFill>
                  <a:srgbClr val="006600"/>
                </a:solidFill>
              </a:rPr>
              <a:t>+7–913–908–53–38</a:t>
            </a:r>
            <a:br>
              <a:rPr lang="ru-RU" altLang="ru-RU" sz="2800" b="1" dirty="0">
                <a:solidFill>
                  <a:srgbClr val="008000"/>
                </a:solidFill>
              </a:rPr>
            </a:br>
            <a:endParaRPr lang="ru-RU" altLang="ru-RU" sz="2800" b="1" dirty="0">
              <a:solidFill>
                <a:srgbClr val="008000"/>
              </a:solidFill>
            </a:endParaRPr>
          </a:p>
        </p:txBody>
      </p:sp>
      <p:pic>
        <p:nvPicPr>
          <p:cNvPr id="19463" name="Рисунок 3">
            <a:extLst>
              <a:ext uri="{FF2B5EF4-FFF2-40B4-BE49-F238E27FC236}">
                <a16:creationId xmlns:a16="http://schemas.microsoft.com/office/drawing/2014/main" id="{97AD8341-C6C9-4D4E-9C06-2960BE29B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397" y="3326682"/>
            <a:ext cx="3605213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TextBox 3">
            <a:extLst>
              <a:ext uri="{FF2B5EF4-FFF2-40B4-BE49-F238E27FC236}">
                <a16:creationId xmlns:a16="http://schemas.microsoft.com/office/drawing/2014/main" id="{CCEB8702-BBD3-4105-9B8F-C3BC7703E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1993900"/>
            <a:ext cx="77048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3600" b="1" dirty="0">
                <a:solidFill>
                  <a:srgbClr val="006600"/>
                </a:solidFill>
                <a:latin typeface="Arial" panose="020B0604020202020204" pitchFamily="34" charset="0"/>
              </a:rPr>
              <a:t>СПАСИБО ЗА ВНИМАНИЕ!</a:t>
            </a: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88EDE457-DDE5-49C1-98A3-66C17F568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96552" y="6359449"/>
            <a:ext cx="7416801" cy="51435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ru-RU" sz="1000" dirty="0">
                <a:solidFill>
                  <a:prstClr val="black"/>
                </a:solidFill>
              </a:rPr>
              <a:t>Саморегулируемая организация Ассоциация </a:t>
            </a:r>
            <a:r>
              <a:rPr lang="en-US" sz="1000" dirty="0">
                <a:solidFill>
                  <a:prstClr val="black"/>
                </a:solidFill>
              </a:rPr>
              <a:t>“</a:t>
            </a:r>
            <a:r>
              <a:rPr lang="ru-RU" sz="1000" dirty="0">
                <a:solidFill>
                  <a:prstClr val="black"/>
                </a:solidFill>
              </a:rPr>
              <a:t>Объединение кадастровых инженеров</a:t>
            </a:r>
            <a:r>
              <a:rPr lang="en-US" sz="1000" dirty="0">
                <a:solidFill>
                  <a:prstClr val="black"/>
                </a:solidFill>
              </a:rPr>
              <a:t>”</a:t>
            </a:r>
            <a:endParaRPr lang="ru-RU" sz="1000" dirty="0">
              <a:solidFill>
                <a:prstClr val="black"/>
              </a:solidFill>
            </a:endParaRPr>
          </a:p>
        </p:txBody>
      </p:sp>
      <p:pic>
        <p:nvPicPr>
          <p:cNvPr id="11" name="Рисунок 3">
            <a:extLst>
              <a:ext uri="{FF2B5EF4-FFF2-40B4-BE49-F238E27FC236}">
                <a16:creationId xmlns:a16="http://schemas.microsoft.com/office/drawing/2014/main" id="{29835762-1E72-44C1-A505-73D4EDA84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6283324"/>
            <a:ext cx="57467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blinds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116E73-335C-4770-9BB8-CA1BE9AE2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254" y="469132"/>
            <a:ext cx="2748538" cy="37075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3EB590-692B-433A-9C39-54BE7AEDE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365104"/>
            <a:ext cx="3923928" cy="1998261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87CDA6F-624D-41AE-B406-1923EDE1A760}"/>
              </a:ext>
            </a:extLst>
          </p:cNvPr>
          <p:cNvSpPr/>
          <p:nvPr/>
        </p:nvSpPr>
        <p:spPr>
          <a:xfrm>
            <a:off x="3310792" y="81228"/>
            <a:ext cx="5725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ОДИННАДЦАТ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ЫЙ</a:t>
            </a:r>
            <a:r>
              <a:rPr lang="ru-RU" sz="1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ВСЕРОССИЙСКИЙ СЪЕЗД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КАДАСТРОВЫХ ИНЖЕНЕРОВ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FAC14C-03B3-4BA0-867C-15EA18A8E986}"/>
              </a:ext>
            </a:extLst>
          </p:cNvPr>
          <p:cNvSpPr txBox="1"/>
          <p:nvPr/>
        </p:nvSpPr>
        <p:spPr>
          <a:xfrm>
            <a:off x="1144727" y="5102624"/>
            <a:ext cx="1842868" cy="52322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i="1" u="sng" dirty="0">
                <a:solidFill>
                  <a:srgbClr val="002060"/>
                </a:solidFill>
              </a:rPr>
              <a:t>ki-sezd.ru</a:t>
            </a:r>
            <a:endParaRPr lang="ru-RU" sz="2800" i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BCD970-DB54-4FD2-85E2-D7A0534B6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2344" y="1281557"/>
            <a:ext cx="4778249" cy="508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382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271A841-1E9D-42B3-9583-E1357441C9F2}"/>
              </a:ext>
            </a:extLst>
          </p:cNvPr>
          <p:cNvSpPr txBox="1"/>
          <p:nvPr/>
        </p:nvSpPr>
        <p:spPr>
          <a:xfrm>
            <a:off x="4572000" y="2672719"/>
            <a:ext cx="3816910" cy="271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37751" algn="just">
              <a:lnSpc>
                <a:spcPts val="1350"/>
              </a:lnSpc>
            </a:pPr>
            <a:endParaRPr lang="ru-RU" sz="135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Объект 4">
            <a:extLst>
              <a:ext uri="{FF2B5EF4-FFF2-40B4-BE49-F238E27FC236}">
                <a16:creationId xmlns:a16="http://schemas.microsoft.com/office/drawing/2014/main" id="{2160DF96-4D0E-442D-B621-BD085F83563E}"/>
              </a:ext>
            </a:extLst>
          </p:cNvPr>
          <p:cNvSpPr txBox="1">
            <a:spLocks/>
          </p:cNvSpPr>
          <p:nvPr/>
        </p:nvSpPr>
        <p:spPr>
          <a:xfrm>
            <a:off x="379463" y="4707329"/>
            <a:ext cx="5222988" cy="594221"/>
          </a:xfrm>
          <a:prstGeom prst="rect">
            <a:avLst/>
          </a:prstGeom>
        </p:spPr>
        <p:txBody>
          <a:bodyPr vert="horz" lIns="68598" tIns="34299" rIns="68598" bIns="34299" rtlCol="0">
            <a:normAutofit/>
          </a:bodyPr>
          <a:lstStyle/>
          <a:p>
            <a:pPr>
              <a:buClr>
                <a:schemeClr val="tx1"/>
              </a:buClr>
              <a:buSzPct val="80000"/>
              <a:defRPr/>
            </a:pPr>
            <a:r>
              <a:rPr lang="ru-RU" sz="1500" dirty="0">
                <a:solidFill>
                  <a:srgbClr val="FF0000"/>
                </a:solidFill>
                <a:latin typeface="Calibri" panose="020F0502020204030204" pitchFamily="34" charset="0"/>
              </a:rPr>
              <a:t>*вступил в силу с 1 января 2025 года</a:t>
            </a:r>
          </a:p>
          <a:p>
            <a:pPr defTabSz="685983" eaLnBrk="1" fontAlgn="auto" hangingPunct="1">
              <a:spcAft>
                <a:spcPts val="0"/>
              </a:spcAft>
              <a:buClr>
                <a:schemeClr val="tx1"/>
              </a:buClr>
              <a:buSzPct val="80000"/>
              <a:defRPr/>
            </a:pPr>
            <a:endParaRPr lang="ru-RU" sz="15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613F5A64-B4D6-42DB-9CF4-EE32560FFA13}"/>
              </a:ext>
            </a:extLst>
          </p:cNvPr>
          <p:cNvSpPr txBox="1">
            <a:spLocks/>
          </p:cNvSpPr>
          <p:nvPr/>
        </p:nvSpPr>
        <p:spPr>
          <a:xfrm>
            <a:off x="251646" y="1625449"/>
            <a:ext cx="3457284" cy="1171047"/>
          </a:xfrm>
          <a:prstGeom prst="rect">
            <a:avLst/>
          </a:prstGeom>
        </p:spPr>
        <p:txBody>
          <a:bodyPr vert="horz" lIns="68598" tIns="34299" rIns="68598" bIns="34299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Закон № 371-ФЗ от 29.10.2024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О выполнении ККР</a:t>
            </a:r>
          </a:p>
          <a:p>
            <a:endParaRPr lang="ru-RU" sz="135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E4B0E5-7658-43AE-B578-48F70640A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74" y="2651322"/>
            <a:ext cx="2958463" cy="17137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44CFF9-10F8-4EA1-86EC-D3990BFB0D54}"/>
              </a:ext>
            </a:extLst>
          </p:cNvPr>
          <p:cNvSpPr txBox="1"/>
          <p:nvPr/>
        </p:nvSpPr>
        <p:spPr>
          <a:xfrm>
            <a:off x="3669366" y="596012"/>
            <a:ext cx="5222988" cy="5665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91" algn="ctr">
              <a:lnSpc>
                <a:spcPct val="107000"/>
              </a:lnSpc>
              <a:spcAft>
                <a:spcPts val="600"/>
              </a:spcAft>
            </a:pPr>
            <a:r>
              <a:rPr lang="ru-RU" sz="1200" b="1" u="sng" dirty="0">
                <a:solidFill>
                  <a:srgbClr val="0033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Закон № 221-ФЗ</a:t>
            </a:r>
          </a:p>
          <a:p>
            <a:pPr marL="337751" indent="-337751" algn="ctr">
              <a:lnSpc>
                <a:spcPct val="107000"/>
              </a:lnSpc>
            </a:pPr>
            <a:r>
              <a:rPr lang="ru-RU" sz="1200" u="sng" dirty="0">
                <a:solidFill>
                  <a:srgbClr val="0033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Помимо прочего</a:t>
            </a:r>
            <a:r>
              <a:rPr lang="ru-RU" sz="1200" dirty="0">
                <a:solidFill>
                  <a:srgbClr val="0033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u="sng" dirty="0">
                <a:solidFill>
                  <a:srgbClr val="0033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 01.01.2025 в результате выполнения ККР обеспечивается образование</a:t>
            </a:r>
            <a:r>
              <a:rPr lang="ru-RU" sz="1200" dirty="0">
                <a:solidFill>
                  <a:srgbClr val="0033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1200" dirty="0">
              <a:solidFill>
                <a:srgbClr val="0033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244" indent="-257244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200" dirty="0">
                <a:solidFill>
                  <a:srgbClr val="0033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ЗУ общего назначения в границах </a:t>
            </a:r>
            <a:r>
              <a:rPr lang="ru-RU" sz="1200" b="1" dirty="0">
                <a:solidFill>
                  <a:srgbClr val="0033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территории</a:t>
            </a:r>
            <a:r>
              <a:rPr lang="ru-RU" sz="1200" dirty="0">
                <a:solidFill>
                  <a:srgbClr val="0033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ведения гражданами </a:t>
            </a:r>
            <a:r>
              <a:rPr lang="ru-RU" sz="1200" b="1" dirty="0">
                <a:solidFill>
                  <a:srgbClr val="0033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садоводства или огородничества </a:t>
            </a:r>
            <a:r>
              <a:rPr lang="ru-RU" sz="1200" dirty="0">
                <a:solidFill>
                  <a:srgbClr val="0033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для собственных нужд, </a:t>
            </a:r>
            <a:endParaRPr lang="ru-RU" sz="1200" dirty="0">
              <a:solidFill>
                <a:srgbClr val="0033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244" indent="-257244" algn="just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1200" dirty="0">
                <a:solidFill>
                  <a:srgbClr val="0033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ЗУ в границах </a:t>
            </a:r>
            <a:r>
              <a:rPr lang="ru-RU" sz="1200" b="1" dirty="0">
                <a:solidFill>
                  <a:srgbClr val="0033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территории</a:t>
            </a:r>
            <a:r>
              <a:rPr lang="ru-RU" sz="1200" dirty="0">
                <a:solidFill>
                  <a:srgbClr val="0033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0033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гаражного назначения</a:t>
            </a:r>
            <a:r>
              <a:rPr lang="ru-RU" sz="1200" dirty="0">
                <a:solidFill>
                  <a:srgbClr val="0033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в том числе ЗУ общего назначения в границах такой территории.</a:t>
            </a: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ru-RU" sz="1200" u="sng" dirty="0">
                <a:solidFill>
                  <a:srgbClr val="0033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зависимости от источника финансирования, выполняемых за счет бюджетных средств, ККР подразделяются на следующие виды:</a:t>
            </a:r>
            <a:endParaRPr lang="ru-RU" sz="1200" u="sng" dirty="0">
              <a:solidFill>
                <a:srgbClr val="0033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1200" dirty="0">
                <a:solidFill>
                  <a:srgbClr val="0033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200" b="1" dirty="0">
                <a:solidFill>
                  <a:srgbClr val="0033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ККР федерального значения </a:t>
            </a:r>
            <a:r>
              <a:rPr lang="ru-RU" sz="1200" dirty="0">
                <a:solidFill>
                  <a:srgbClr val="0033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выполняемые на основании соглашения между Росреестром и ППК </a:t>
            </a:r>
            <a:r>
              <a:rPr lang="ru-RU" sz="1200" dirty="0" err="1">
                <a:solidFill>
                  <a:srgbClr val="0033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Роскадастр</a:t>
            </a:r>
            <a:r>
              <a:rPr lang="ru-RU" sz="1200" dirty="0">
                <a:solidFill>
                  <a:srgbClr val="0033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200" dirty="0">
              <a:solidFill>
                <a:srgbClr val="0033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1200" dirty="0">
                <a:solidFill>
                  <a:srgbClr val="0033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200" b="1" dirty="0">
                <a:solidFill>
                  <a:srgbClr val="0033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ККР регионального значения </a:t>
            </a:r>
            <a:r>
              <a:rPr lang="ru-RU" sz="1200" dirty="0">
                <a:solidFill>
                  <a:srgbClr val="0033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заказчиком которых является уполномоченный исполнительный орган государственной власти субъекта РФ;</a:t>
            </a:r>
            <a:endParaRPr lang="ru-RU" sz="1200" dirty="0">
              <a:solidFill>
                <a:srgbClr val="0033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1200" dirty="0">
                <a:solidFill>
                  <a:srgbClr val="0033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200" b="1" dirty="0">
                <a:solidFill>
                  <a:srgbClr val="0033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ККР местного значения </a:t>
            </a:r>
            <a:r>
              <a:rPr lang="ru-RU" sz="1200" dirty="0">
                <a:solidFill>
                  <a:srgbClr val="0033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ККР, заказчиком которых является уполномоченный орган местного самоуправления муниципального района, муниципального округа или городского округа.</a:t>
            </a:r>
            <a:endParaRPr lang="ru-RU" sz="1200" dirty="0">
              <a:solidFill>
                <a:srgbClr val="0033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1200" dirty="0">
                <a:solidFill>
                  <a:srgbClr val="0033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Предусмотрено </a:t>
            </a:r>
            <a:r>
              <a:rPr lang="ru-RU" sz="1200" b="1" dirty="0">
                <a:solidFill>
                  <a:srgbClr val="0033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выполнение ККР за счет средств физических и (или) юридических лиц</a:t>
            </a:r>
            <a:r>
              <a:rPr lang="ru-RU" sz="1200" dirty="0">
                <a:solidFill>
                  <a:srgbClr val="0033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заинтересованных в выполнении таких работ (за счет внебюджетных средств).</a:t>
            </a:r>
            <a:endParaRPr lang="ru-RU" sz="1200" dirty="0">
              <a:solidFill>
                <a:srgbClr val="0033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ru-RU" sz="13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91" algn="ctr">
              <a:lnSpc>
                <a:spcPct val="107000"/>
              </a:lnSpc>
              <a:spcAft>
                <a:spcPts val="600"/>
              </a:spcAft>
            </a:pPr>
            <a:endParaRPr lang="ru-RU" u="sng" dirty="0">
              <a:solidFill>
                <a:srgbClr val="22272F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91" algn="ctr">
              <a:lnSpc>
                <a:spcPct val="107000"/>
              </a:lnSpc>
              <a:spcAft>
                <a:spcPts val="600"/>
              </a:spcAft>
            </a:pPr>
            <a:endParaRPr lang="ru-RU" sz="13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4C2A1E20-E759-427A-8E62-D3298C0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96552" y="6359449"/>
            <a:ext cx="7416801" cy="51435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ru-RU" sz="1000" dirty="0">
                <a:solidFill>
                  <a:prstClr val="black"/>
                </a:solidFill>
              </a:rPr>
              <a:t>Саморегулируемая организация Ассоциация </a:t>
            </a:r>
            <a:r>
              <a:rPr lang="en-US" sz="1000" dirty="0">
                <a:solidFill>
                  <a:prstClr val="black"/>
                </a:solidFill>
              </a:rPr>
              <a:t>“</a:t>
            </a:r>
            <a:r>
              <a:rPr lang="ru-RU" sz="1000" dirty="0">
                <a:solidFill>
                  <a:prstClr val="black"/>
                </a:solidFill>
              </a:rPr>
              <a:t>Объединение кадастровых инженеров</a:t>
            </a:r>
            <a:r>
              <a:rPr lang="en-US" sz="1000" dirty="0">
                <a:solidFill>
                  <a:prstClr val="black"/>
                </a:solidFill>
              </a:rPr>
              <a:t>”</a:t>
            </a:r>
            <a:endParaRPr lang="ru-RU" sz="1000" dirty="0">
              <a:solidFill>
                <a:prstClr val="black"/>
              </a:solidFill>
            </a:endParaRPr>
          </a:p>
        </p:txBody>
      </p:sp>
      <p:pic>
        <p:nvPicPr>
          <p:cNvPr id="13" name="Рисунок 3">
            <a:extLst>
              <a:ext uri="{FF2B5EF4-FFF2-40B4-BE49-F238E27FC236}">
                <a16:creationId xmlns:a16="http://schemas.microsoft.com/office/drawing/2014/main" id="{94A58275-8E5F-48BF-9223-C96D0F3037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6283324"/>
            <a:ext cx="57467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">
            <a:extLst>
              <a:ext uri="{FF2B5EF4-FFF2-40B4-BE49-F238E27FC236}">
                <a16:creationId xmlns:a16="http://schemas.microsoft.com/office/drawing/2014/main" id="{B165CAC3-6B94-4917-9B4F-43100E893F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286497"/>
            <a:ext cx="127317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310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">
            <a:extLst>
              <a:ext uri="{FF2B5EF4-FFF2-40B4-BE49-F238E27FC236}">
                <a16:creationId xmlns:a16="http://schemas.microsoft.com/office/drawing/2014/main" id="{2494A8BD-F9CE-4F64-8237-80A6C6B1526F}"/>
              </a:ext>
            </a:extLst>
          </p:cNvPr>
          <p:cNvSpPr txBox="1">
            <a:spLocks/>
          </p:cNvSpPr>
          <p:nvPr/>
        </p:nvSpPr>
        <p:spPr bwMode="auto">
          <a:xfrm>
            <a:off x="683568" y="-165914"/>
            <a:ext cx="7632848" cy="838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07219" algn="l"/>
              </a:tabLst>
              <a:defRPr sz="1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dirty="0"/>
              <a:t>Выполнение ККР в предыдущие годы и на 2025 год и плановый период</a:t>
            </a:r>
          </a:p>
        </p:txBody>
      </p:sp>
      <p:sp>
        <p:nvSpPr>
          <p:cNvPr id="23" name="Номер слайда 1">
            <a:extLst>
              <a:ext uri="{FF2B5EF4-FFF2-40B4-BE49-F238E27FC236}">
                <a16:creationId xmlns:a16="http://schemas.microsoft.com/office/drawing/2014/main" id="{BDA70600-BD99-492A-9089-A922B0215F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448800" y="6492872"/>
            <a:ext cx="2743200" cy="365125"/>
          </a:xfrm>
        </p:spPr>
        <p:txBody>
          <a:bodyPr/>
          <a:lstStyle/>
          <a:p>
            <a:pPr marL="0" marR="0" lvl="0" indent="0" algn="r" defTabSz="4656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ACA335-37F7-42C7-872A-92C3D7072F89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6565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B520D65-C835-401C-9FD4-B97637107BC4}"/>
              </a:ext>
            </a:extLst>
          </p:cNvPr>
          <p:cNvSpPr/>
          <p:nvPr/>
        </p:nvSpPr>
        <p:spPr>
          <a:xfrm>
            <a:off x="282330" y="365462"/>
            <a:ext cx="81902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656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3CE0B5"/>
                    </a:gs>
                    <a:gs pos="33000">
                      <a:srgbClr val="008CFF"/>
                    </a:gs>
                  </a:gsLst>
                  <a:lin ang="0" scaled="0"/>
                </a:gradFill>
                <a:effectLst/>
                <a:uLnTx/>
                <a:uFillTx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Финансирование и</a:t>
            </a:r>
            <a:r>
              <a:rPr kumimoji="0" lang="ru-RU" sz="2400" b="1" i="0" u="none" strike="noStrike" kern="1200" cap="none" spc="0" normalizeH="0" noProof="0" dirty="0">
                <a:ln>
                  <a:noFill/>
                </a:ln>
                <a:gradFill>
                  <a:gsLst>
                    <a:gs pos="100000">
                      <a:srgbClr val="3CE0B5"/>
                    </a:gs>
                    <a:gs pos="33000">
                      <a:srgbClr val="008CFF"/>
                    </a:gs>
                  </a:gsLst>
                  <a:lin ang="0" scaled="0"/>
                </a:gradFill>
                <a:effectLst/>
                <a:uLnTx/>
                <a:uFillTx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показатели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3CE0B5"/>
                  </a:gs>
                  <a:gs pos="33000">
                    <a:srgbClr val="008CFF"/>
                  </a:gs>
                </a:gsLst>
                <a:lin ang="0" scaled="0"/>
              </a:gradFill>
              <a:effectLst/>
              <a:uLnTx/>
              <a:uFillTx/>
              <a:latin typeface="Arial Black" panose="020B0A040201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7A165C1A-A338-4F97-A12B-58758EC26369}"/>
              </a:ext>
            </a:extLst>
          </p:cNvPr>
          <p:cNvGrpSpPr/>
          <p:nvPr/>
        </p:nvGrpSpPr>
        <p:grpSpPr>
          <a:xfrm>
            <a:off x="5118540" y="989687"/>
            <a:ext cx="4056640" cy="1172330"/>
            <a:chOff x="6485112" y="4526135"/>
            <a:chExt cx="5174885" cy="1187834"/>
          </a:xfrm>
        </p:grpSpPr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50ABA73D-AA38-4A7E-A6CD-EB854D10931C}"/>
                </a:ext>
              </a:extLst>
            </p:cNvPr>
            <p:cNvSpPr/>
            <p:nvPr/>
          </p:nvSpPr>
          <p:spPr>
            <a:xfrm>
              <a:off x="6485112" y="4526135"/>
              <a:ext cx="5135112" cy="3118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400" u="sng" dirty="0">
                  <a:solidFill>
                    <a:schemeClr val="accent1"/>
                  </a:solidFill>
                </a:rPr>
                <a:t>Суммарно на 2025-2027 годы запланировано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5F1917F-8668-4884-B1B6-9AA2710A6432}"/>
                </a:ext>
              </a:extLst>
            </p:cNvPr>
            <p:cNvSpPr txBox="1"/>
            <p:nvPr/>
          </p:nvSpPr>
          <p:spPr>
            <a:xfrm>
              <a:off x="6962491" y="5105868"/>
              <a:ext cx="4697506" cy="6081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400" b="1" dirty="0">
                  <a:solidFill>
                    <a:srgbClr val="00B050"/>
                  </a:solidFill>
                  <a:latin typeface="Arial Black" panose="020B0A04020102020204" pitchFamily="34" charset="0"/>
                </a:rPr>
                <a:t>29,3 млрд </a:t>
              </a:r>
              <a:r>
                <a:rPr lang="ru-RU" sz="1100" dirty="0">
                  <a:solidFill>
                    <a:srgbClr val="00B050"/>
                  </a:solidFill>
                </a:rPr>
                <a:t>руб. средств федерального бюджета</a:t>
              </a:r>
              <a:endParaRPr lang="ru-RU" sz="1200" dirty="0">
                <a:solidFill>
                  <a:srgbClr val="00B050"/>
                </a:solidFill>
              </a:endParaRPr>
            </a:p>
            <a:p>
              <a:pPr>
                <a:spcAft>
                  <a:spcPts val="600"/>
                </a:spcAft>
              </a:pPr>
              <a:r>
                <a:rPr lang="ru-RU" sz="1400" b="1" dirty="0">
                  <a:solidFill>
                    <a:srgbClr val="00B050"/>
                  </a:solidFill>
                  <a:latin typeface="Arial Black" panose="020B0A04020102020204" pitchFamily="34" charset="0"/>
                </a:rPr>
                <a:t>20,5 млн </a:t>
              </a:r>
              <a:r>
                <a:rPr lang="ru-RU" sz="1100" dirty="0">
                  <a:solidFill>
                    <a:srgbClr val="00B050"/>
                  </a:solidFill>
                </a:rPr>
                <a:t>объектов недвижимости</a:t>
              </a:r>
            </a:p>
          </p:txBody>
        </p:sp>
      </p:grpSp>
      <p:pic>
        <p:nvPicPr>
          <p:cNvPr id="29" name="Рисунок 37">
            <a:extLst>
              <a:ext uri="{FF2B5EF4-FFF2-40B4-BE49-F238E27FC236}">
                <a16:creationId xmlns:a16="http://schemas.microsoft.com/office/drawing/2014/main" id="{D8307321-F5D1-4CE0-9C40-D62E5BF823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370" y="2426406"/>
            <a:ext cx="2259523" cy="1274648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3F2AE8B2-FF28-4497-9392-2FDA89857035}"/>
              </a:ext>
            </a:extLst>
          </p:cNvPr>
          <p:cNvGrpSpPr/>
          <p:nvPr/>
        </p:nvGrpSpPr>
        <p:grpSpPr>
          <a:xfrm>
            <a:off x="0" y="989688"/>
            <a:ext cx="5868144" cy="3553431"/>
            <a:chOff x="992" y="1212518"/>
            <a:chExt cx="7022205" cy="4967288"/>
          </a:xfrm>
        </p:grpSpPr>
        <p:graphicFrame>
          <p:nvGraphicFramePr>
            <p:cNvPr id="31" name="Диаграмма 30">
              <a:extLst>
                <a:ext uri="{FF2B5EF4-FFF2-40B4-BE49-F238E27FC236}">
                  <a16:creationId xmlns:a16="http://schemas.microsoft.com/office/drawing/2014/main" id="{E5769DC2-A47E-4EE2-A7B7-225275A9AE0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120030118"/>
                </p:ext>
              </p:extLst>
            </p:nvPr>
          </p:nvGraphicFramePr>
          <p:xfrm>
            <a:off x="1187471" y="1212518"/>
            <a:ext cx="5835726" cy="496728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32" name="Диаграмма 31">
              <a:extLst>
                <a:ext uri="{FF2B5EF4-FFF2-40B4-BE49-F238E27FC236}">
                  <a16:creationId xmlns:a16="http://schemas.microsoft.com/office/drawing/2014/main" id="{318AD449-577E-469D-B7F6-3A9FBB0623D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13009801"/>
                </p:ext>
              </p:extLst>
            </p:nvPr>
          </p:nvGraphicFramePr>
          <p:xfrm>
            <a:off x="992" y="2897203"/>
            <a:ext cx="2086888" cy="250971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33" name="Rectangle: Rounded Corners 2">
            <a:extLst>
              <a:ext uri="{FF2B5EF4-FFF2-40B4-BE49-F238E27FC236}">
                <a16:creationId xmlns:a16="http://schemas.microsoft.com/office/drawing/2014/main" id="{5271F8C1-32AB-4CA4-BDF8-54DCA3DC5064}"/>
              </a:ext>
            </a:extLst>
          </p:cNvPr>
          <p:cNvSpPr/>
          <p:nvPr/>
        </p:nvSpPr>
        <p:spPr bwMode="auto">
          <a:xfrm>
            <a:off x="3055663" y="4249504"/>
            <a:ext cx="5892806" cy="1257851"/>
          </a:xfrm>
          <a:prstGeom prst="roundRect">
            <a:avLst>
              <a:gd name="adj" fmla="val 11282"/>
            </a:avLst>
          </a:prstGeom>
          <a:ln w="19050">
            <a:solidFill>
              <a:schemeClr val="tx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ru-RU" sz="1400" dirty="0">
                <a:solidFill>
                  <a:schemeClr val="accent1"/>
                </a:solidFill>
                <a:cs typeface="Segoe UI" panose="020B0502040204020203" pitchFamily="34" charset="0"/>
              </a:rPr>
              <a:t>С 2025 года ККР федерального значения выполняются </a:t>
            </a:r>
            <a:r>
              <a:rPr lang="ru-RU" sz="1400" b="1" dirty="0">
                <a:solidFill>
                  <a:schemeClr val="accent2"/>
                </a:solidFill>
                <a:cs typeface="Segoe UI" panose="020B0502040204020203" pitchFamily="34" charset="0"/>
              </a:rPr>
              <a:t>ППК «Роскадастр»</a:t>
            </a:r>
          </a:p>
          <a:p>
            <a:pPr algn="ctr" defTabSz="685800">
              <a:defRPr/>
            </a:pPr>
            <a:endParaRPr lang="ru-RU" sz="1100" dirty="0">
              <a:solidFill>
                <a:schemeClr val="tx1"/>
              </a:solidFill>
              <a:cs typeface="Segoe UI" panose="020B0502040204020203" pitchFamily="34" charset="0"/>
            </a:endParaRPr>
          </a:p>
          <a:p>
            <a:pPr algn="ctr" defTabSz="685800">
              <a:defRPr/>
            </a:pPr>
            <a:r>
              <a:rPr lang="ru-RU" sz="1400" dirty="0">
                <a:solidFill>
                  <a:schemeClr val="accent1"/>
                </a:solidFill>
                <a:cs typeface="Segoe UI" panose="020B0502040204020203" pitchFamily="34" charset="0"/>
              </a:rPr>
              <a:t>Финансирование осуществляется путем доведения субсидии из федерального бюджета</a:t>
            </a:r>
          </a:p>
          <a:p>
            <a:pPr algn="ctr" defTabSz="685800">
              <a:defRPr/>
            </a:pPr>
            <a:r>
              <a:rPr lang="ru-RU" sz="1200" i="1" dirty="0">
                <a:solidFill>
                  <a:schemeClr val="tx2">
                    <a:lumMod val="50000"/>
                  </a:schemeClr>
                </a:solidFill>
                <a:cs typeface="Segoe UI" panose="020B0502040204020203" pitchFamily="34" charset="0"/>
              </a:rPr>
              <a:t>(30.01.2025 заключено соглашение между Росреестром и ППК «Роскадастр»)</a:t>
            </a:r>
            <a:endParaRPr lang="ru-RU" sz="1050" i="1" dirty="0">
              <a:solidFill>
                <a:schemeClr val="tx2">
                  <a:lumMod val="50000"/>
                </a:schemeClr>
              </a:solidFill>
              <a:cs typeface="Segoe UI" panose="020B0502040204020203" pitchFamily="34" charset="0"/>
            </a:endParaRPr>
          </a:p>
        </p:txBody>
      </p:sp>
      <p:sp>
        <p:nvSpPr>
          <p:cNvPr id="34" name="Скругленный прямоугольник 71">
            <a:extLst>
              <a:ext uri="{FF2B5EF4-FFF2-40B4-BE49-F238E27FC236}">
                <a16:creationId xmlns:a16="http://schemas.microsoft.com/office/drawing/2014/main" id="{F34585D0-E6A9-4EFC-9828-85EDA48D5D74}"/>
              </a:ext>
            </a:extLst>
          </p:cNvPr>
          <p:cNvSpPr>
            <a:spLocks/>
          </p:cNvSpPr>
          <p:nvPr/>
        </p:nvSpPr>
        <p:spPr>
          <a:xfrm>
            <a:off x="195531" y="4290896"/>
            <a:ext cx="2715195" cy="680135"/>
          </a:xfrm>
          <a:prstGeom prst="roundRect">
            <a:avLst>
              <a:gd name="adj" fmla="val 10384"/>
            </a:avLst>
          </a:prstGeom>
          <a:solidFill>
            <a:schemeClr val="bg1"/>
          </a:solidFill>
          <a:ln w="25400">
            <a:gradFill>
              <a:gsLst>
                <a:gs pos="0">
                  <a:schemeClr val="accent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769" tIns="48385" rIns="96769" bIns="4838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656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1CDD43AB-D566-4584-A1A6-116EC6ECF22B}"/>
              </a:ext>
            </a:extLst>
          </p:cNvPr>
          <p:cNvSpPr/>
          <p:nvPr/>
        </p:nvSpPr>
        <p:spPr>
          <a:xfrm>
            <a:off x="195531" y="4324700"/>
            <a:ext cx="28601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3492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Предпосылки:</a:t>
            </a:r>
          </a:p>
          <a:p>
            <a:pPr marL="180975" marR="0" lvl="0" indent="-180975" algn="l" defTabSz="3492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демпинг цен</a:t>
            </a:r>
          </a:p>
          <a:p>
            <a:pPr marL="0" marR="0" lvl="0" indent="0" algn="just" defTabSz="3492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недостижение требуемого результата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37684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7">
            <a:extLst>
              <a:ext uri="{FF2B5EF4-FFF2-40B4-BE49-F238E27FC236}">
                <a16:creationId xmlns:a16="http://schemas.microsoft.com/office/drawing/2014/main" id="{5667F323-327F-43C1-86E2-93FD53FF38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96552" y="6359449"/>
            <a:ext cx="7416801" cy="51435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ru-RU" sz="1000" dirty="0">
                <a:solidFill>
                  <a:prstClr val="black"/>
                </a:solidFill>
              </a:rPr>
              <a:t>Саморегулируемая организация Ассоциация </a:t>
            </a:r>
            <a:r>
              <a:rPr lang="en-US" sz="1000" dirty="0">
                <a:solidFill>
                  <a:prstClr val="black"/>
                </a:solidFill>
              </a:rPr>
              <a:t>“</a:t>
            </a:r>
            <a:r>
              <a:rPr lang="ru-RU" sz="1000" dirty="0">
                <a:solidFill>
                  <a:prstClr val="black"/>
                </a:solidFill>
              </a:rPr>
              <a:t>Объединение кадастровых инженеров</a:t>
            </a:r>
            <a:r>
              <a:rPr lang="en-US" sz="1000" dirty="0">
                <a:solidFill>
                  <a:prstClr val="black"/>
                </a:solidFill>
              </a:rPr>
              <a:t>”</a:t>
            </a:r>
            <a:endParaRPr lang="ru-RU" sz="1000" dirty="0">
              <a:solidFill>
                <a:prstClr val="black"/>
              </a:solidFill>
            </a:endParaRPr>
          </a:p>
        </p:txBody>
      </p:sp>
      <p:pic>
        <p:nvPicPr>
          <p:cNvPr id="10" name="Рисунок 3">
            <a:extLst>
              <a:ext uri="{FF2B5EF4-FFF2-40B4-BE49-F238E27FC236}">
                <a16:creationId xmlns:a16="http://schemas.microsoft.com/office/drawing/2014/main" id="{A2C42E6A-E9E1-4535-B263-B756426CF9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6283324"/>
            <a:ext cx="57467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">
            <a:extLst>
              <a:ext uri="{FF2B5EF4-FFF2-40B4-BE49-F238E27FC236}">
                <a16:creationId xmlns:a16="http://schemas.microsoft.com/office/drawing/2014/main" id="{70A3C1E9-FBFA-4591-A9C4-80C1FB882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286497"/>
            <a:ext cx="127317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60E632D-F442-4005-B0CD-309FC2A45A4B}"/>
              </a:ext>
            </a:extLst>
          </p:cNvPr>
          <p:cNvSpPr txBox="1"/>
          <p:nvPr/>
        </p:nvSpPr>
        <p:spPr>
          <a:xfrm>
            <a:off x="285750" y="260648"/>
            <a:ext cx="8534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Ошибки, выявленные при проверке КПТР в рамках работы представителей в согласительных комиссиях: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96B8CB-106E-4003-931C-1E9943F27694}"/>
              </a:ext>
            </a:extLst>
          </p:cNvPr>
          <p:cNvSpPr txBox="1"/>
          <p:nvPr/>
        </p:nvSpPr>
        <p:spPr>
          <a:xfrm>
            <a:off x="467544" y="1268760"/>
            <a:ext cx="770485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Ошибки в определении границ земельных участков и ОКС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Увеличение и уменьшение земельных участков более чем на 10%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Несоответствие площадей земельных участков ПЗЗ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Неверная привязка </a:t>
            </a:r>
            <a:r>
              <a:rPr lang="ru-RU" dirty="0" err="1"/>
              <a:t>ОКСов</a:t>
            </a:r>
            <a:r>
              <a:rPr lang="ru-RU" dirty="0"/>
              <a:t> к земельным участкам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Неверные или не указаны адреса земельных участков и ОКС	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В перечне документов, использованных при подготовке карта-плана территории (реквизит 6), отсутствуют документы, на основании которых подготовлен КПТР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В разделе исходные не указываются реквизиты карт материала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Отсутствует Акт согласования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063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7">
            <a:extLst>
              <a:ext uri="{FF2B5EF4-FFF2-40B4-BE49-F238E27FC236}">
                <a16:creationId xmlns:a16="http://schemas.microsoft.com/office/drawing/2014/main" id="{5667F323-327F-43C1-86E2-93FD53FF38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96552" y="6359449"/>
            <a:ext cx="7416801" cy="51435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ru-RU" sz="1000" dirty="0">
                <a:solidFill>
                  <a:prstClr val="black"/>
                </a:solidFill>
              </a:rPr>
              <a:t>Саморегулируемая организация Ассоциация </a:t>
            </a:r>
            <a:r>
              <a:rPr lang="en-US" sz="1000" dirty="0">
                <a:solidFill>
                  <a:prstClr val="black"/>
                </a:solidFill>
              </a:rPr>
              <a:t>“</a:t>
            </a:r>
            <a:r>
              <a:rPr lang="ru-RU" sz="1000" dirty="0">
                <a:solidFill>
                  <a:prstClr val="black"/>
                </a:solidFill>
              </a:rPr>
              <a:t>Объединение кадастровых инженеров</a:t>
            </a:r>
            <a:r>
              <a:rPr lang="en-US" sz="1000" dirty="0">
                <a:solidFill>
                  <a:prstClr val="black"/>
                </a:solidFill>
              </a:rPr>
              <a:t>”</a:t>
            </a:r>
            <a:endParaRPr lang="ru-RU" sz="1000" dirty="0">
              <a:solidFill>
                <a:prstClr val="black"/>
              </a:solidFill>
            </a:endParaRPr>
          </a:p>
        </p:txBody>
      </p:sp>
      <p:pic>
        <p:nvPicPr>
          <p:cNvPr id="10" name="Рисунок 3">
            <a:extLst>
              <a:ext uri="{FF2B5EF4-FFF2-40B4-BE49-F238E27FC236}">
                <a16:creationId xmlns:a16="http://schemas.microsoft.com/office/drawing/2014/main" id="{A2C42E6A-E9E1-4535-B263-B756426CF9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6283324"/>
            <a:ext cx="57467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">
            <a:extLst>
              <a:ext uri="{FF2B5EF4-FFF2-40B4-BE49-F238E27FC236}">
                <a16:creationId xmlns:a16="http://schemas.microsoft.com/office/drawing/2014/main" id="{70A3C1E9-FBFA-4591-A9C4-80C1FB882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286497"/>
            <a:ext cx="127317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CADB8C-C646-49F5-A18F-B5E930F232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1243" y="806910"/>
            <a:ext cx="6861513" cy="53703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9D3FC5-9E89-4E67-AA4E-1C3192DCA670}"/>
              </a:ext>
            </a:extLst>
          </p:cNvPr>
          <p:cNvSpPr txBox="1"/>
          <p:nvPr/>
        </p:nvSpPr>
        <p:spPr>
          <a:xfrm>
            <a:off x="1022855" y="328377"/>
            <a:ext cx="7098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Рассмотрение на апелляционной комиссии 12 ноября 2025 года</a:t>
            </a:r>
          </a:p>
        </p:txBody>
      </p:sp>
    </p:spTree>
    <p:extLst>
      <p:ext uri="{BB962C8B-B14F-4D97-AF65-F5344CB8AC3E}">
        <p14:creationId xmlns:p14="http://schemas.microsoft.com/office/powerpoint/2010/main" val="3907243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7">
            <a:extLst>
              <a:ext uri="{FF2B5EF4-FFF2-40B4-BE49-F238E27FC236}">
                <a16:creationId xmlns:a16="http://schemas.microsoft.com/office/drawing/2014/main" id="{5667F323-327F-43C1-86E2-93FD53FF38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96552" y="6359449"/>
            <a:ext cx="7416801" cy="51435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ru-RU" sz="1000" dirty="0">
                <a:solidFill>
                  <a:prstClr val="black"/>
                </a:solidFill>
              </a:rPr>
              <a:t>Саморегулируемая организация Ассоциация </a:t>
            </a:r>
            <a:r>
              <a:rPr lang="en-US" sz="1000" dirty="0">
                <a:solidFill>
                  <a:prstClr val="black"/>
                </a:solidFill>
              </a:rPr>
              <a:t>“</a:t>
            </a:r>
            <a:r>
              <a:rPr lang="ru-RU" sz="1000" dirty="0">
                <a:solidFill>
                  <a:prstClr val="black"/>
                </a:solidFill>
              </a:rPr>
              <a:t>Объединение кадастровых инженеров</a:t>
            </a:r>
            <a:r>
              <a:rPr lang="en-US" sz="1000" dirty="0">
                <a:solidFill>
                  <a:prstClr val="black"/>
                </a:solidFill>
              </a:rPr>
              <a:t>”</a:t>
            </a:r>
            <a:endParaRPr lang="ru-RU" sz="1000" dirty="0">
              <a:solidFill>
                <a:prstClr val="black"/>
              </a:solidFill>
            </a:endParaRPr>
          </a:p>
        </p:txBody>
      </p:sp>
      <p:pic>
        <p:nvPicPr>
          <p:cNvPr id="10" name="Рисунок 3">
            <a:extLst>
              <a:ext uri="{FF2B5EF4-FFF2-40B4-BE49-F238E27FC236}">
                <a16:creationId xmlns:a16="http://schemas.microsoft.com/office/drawing/2014/main" id="{A2C42E6A-E9E1-4535-B263-B756426CF9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6283324"/>
            <a:ext cx="57467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">
            <a:extLst>
              <a:ext uri="{FF2B5EF4-FFF2-40B4-BE49-F238E27FC236}">
                <a16:creationId xmlns:a16="http://schemas.microsoft.com/office/drawing/2014/main" id="{70A3C1E9-FBFA-4591-A9C4-80C1FB882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286497"/>
            <a:ext cx="127317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60E632D-F442-4005-B0CD-309FC2A45A4B}"/>
              </a:ext>
            </a:extLst>
          </p:cNvPr>
          <p:cNvSpPr txBox="1"/>
          <p:nvPr/>
        </p:nvSpPr>
        <p:spPr>
          <a:xfrm>
            <a:off x="285750" y="260648"/>
            <a:ext cx="8534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Ошибки, выявленные при проверке КПТР в рамках работы представителей в согласительных комиссиях: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96B8CB-106E-4003-931C-1E9943F27694}"/>
              </a:ext>
            </a:extLst>
          </p:cNvPr>
          <p:cNvSpPr txBox="1"/>
          <p:nvPr/>
        </p:nvSpPr>
        <p:spPr>
          <a:xfrm>
            <a:off x="467544" y="1268760"/>
            <a:ext cx="7704856" cy="5442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Не указан метод определения координат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Отсутствуют формулы, примененные для расчета средней квадратической погрешности определения координат характерных точек границ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Неверно указана система координат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В сведениях о средствах измерений указано оборудование с истекшим сроком поверки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Площади земельных участков имеют значение 0 </a:t>
            </a:r>
            <a:r>
              <a:rPr lang="ru-RU" dirty="0" err="1"/>
              <a:t>кв.м</a:t>
            </a:r>
            <a:r>
              <a:rPr lang="ru-RU" dirty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/>
              <a:t>Пояснительная записка пустая, в данном разделе прочерк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ru-RU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03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7">
            <a:extLst>
              <a:ext uri="{FF2B5EF4-FFF2-40B4-BE49-F238E27FC236}">
                <a16:creationId xmlns:a16="http://schemas.microsoft.com/office/drawing/2014/main" id="{5667F323-327F-43C1-86E2-93FD53FF38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96552" y="6359449"/>
            <a:ext cx="7416801" cy="51435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ru-RU" sz="1000" dirty="0">
                <a:solidFill>
                  <a:prstClr val="black"/>
                </a:solidFill>
              </a:rPr>
              <a:t>Саморегулируемая организация Ассоциация </a:t>
            </a:r>
            <a:r>
              <a:rPr lang="en-US" sz="1000" dirty="0">
                <a:solidFill>
                  <a:prstClr val="black"/>
                </a:solidFill>
              </a:rPr>
              <a:t>“</a:t>
            </a:r>
            <a:r>
              <a:rPr lang="ru-RU" sz="1000" dirty="0">
                <a:solidFill>
                  <a:prstClr val="black"/>
                </a:solidFill>
              </a:rPr>
              <a:t>Объединение кадастровых инженеров</a:t>
            </a:r>
            <a:r>
              <a:rPr lang="en-US" sz="1000" dirty="0">
                <a:solidFill>
                  <a:prstClr val="black"/>
                </a:solidFill>
              </a:rPr>
              <a:t>”</a:t>
            </a:r>
            <a:endParaRPr lang="ru-RU" sz="1000" dirty="0">
              <a:solidFill>
                <a:prstClr val="black"/>
              </a:solidFill>
            </a:endParaRPr>
          </a:p>
        </p:txBody>
      </p:sp>
      <p:pic>
        <p:nvPicPr>
          <p:cNvPr id="10" name="Рисунок 3">
            <a:extLst>
              <a:ext uri="{FF2B5EF4-FFF2-40B4-BE49-F238E27FC236}">
                <a16:creationId xmlns:a16="http://schemas.microsoft.com/office/drawing/2014/main" id="{A2C42E6A-E9E1-4535-B263-B756426CF9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6283324"/>
            <a:ext cx="57467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">
            <a:extLst>
              <a:ext uri="{FF2B5EF4-FFF2-40B4-BE49-F238E27FC236}">
                <a16:creationId xmlns:a16="http://schemas.microsoft.com/office/drawing/2014/main" id="{70A3C1E9-FBFA-4591-A9C4-80C1FB882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286497"/>
            <a:ext cx="127317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60E632D-F442-4005-B0CD-309FC2A45A4B}"/>
              </a:ext>
            </a:extLst>
          </p:cNvPr>
          <p:cNvSpPr txBox="1"/>
          <p:nvPr/>
        </p:nvSpPr>
        <p:spPr>
          <a:xfrm>
            <a:off x="285750" y="260648"/>
            <a:ext cx="8534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Ошибки, выявленные при проверке КПТР в рамках работы представителей в согласительных комиссиях: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96B8CB-106E-4003-931C-1E9943F27694}"/>
              </a:ext>
            </a:extLst>
          </p:cNvPr>
          <p:cNvSpPr txBox="1"/>
          <p:nvPr/>
        </p:nvSpPr>
        <p:spPr>
          <a:xfrm>
            <a:off x="6199010" y="903586"/>
            <a:ext cx="262146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Графическая часть с нарушением требований главы IV Приказа: схема оформлена в масштабе, который не обеспечивает читаемость местоположения характерных точек границ земельных участков, выноски оформлены таким образом, что невозможно сопоставить их с общим чертежом </a:t>
            </a:r>
          </a:p>
          <a:p>
            <a:r>
              <a:rPr lang="ru-RU" dirty="0"/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7EC1E5-D8BA-4A1A-A194-8E3780302A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9" y="903586"/>
            <a:ext cx="5837702" cy="523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87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">
            <a:extLst>
              <a:ext uri="{FF2B5EF4-FFF2-40B4-BE49-F238E27FC236}">
                <a16:creationId xmlns:a16="http://schemas.microsoft.com/office/drawing/2014/main" id="{70A3C1E9-FBFA-4591-A9C4-80C1FB882F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286497"/>
            <a:ext cx="127317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F37CF4-BD95-4B30-B8B1-936E91EB1B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3928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9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15125</TotalTime>
  <Words>499</Words>
  <Application>Microsoft Office PowerPoint</Application>
  <PresentationFormat>Экран (4:3)</PresentationFormat>
  <Paragraphs>74</Paragraphs>
  <Slides>10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Times New Roman</vt:lpstr>
      <vt:lpstr>Wingdings</vt:lpstr>
      <vt:lpstr>Тема Office</vt:lpstr>
      <vt:lpstr>Ошибки в ККР: тренды и риски текущего года  Крылов Денис Анатольевич –  директор СРО Ассоциация «ОКИС»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Крылов Денис Анатольевич –  директор СРО Ассоциация «ОКИС» +7–913–908–53–38 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оказание государственных услуг по оформлению прав на недвижимость</dc:title>
  <dc:creator>-</dc:creator>
  <cp:lastModifiedBy>Крылов Денис Анатольевич</cp:lastModifiedBy>
  <cp:revision>621</cp:revision>
  <cp:lastPrinted>2018-03-19T06:42:07Z</cp:lastPrinted>
  <dcterms:created xsi:type="dcterms:W3CDTF">2016-07-19T03:50:33Z</dcterms:created>
  <dcterms:modified xsi:type="dcterms:W3CDTF">2025-11-12T03:14:56Z</dcterms:modified>
</cp:coreProperties>
</file>